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2" r:id="rId2"/>
    <p:sldMasterId id="2147483698" r:id="rId3"/>
    <p:sldMasterId id="2147483706" r:id="rId4"/>
    <p:sldMasterId id="2147483690" r:id="rId5"/>
    <p:sldMasterId id="2147483681" r:id="rId6"/>
    <p:sldMasterId id="2147483671" r:id="rId7"/>
  </p:sldMasterIdLst>
  <p:notesMasterIdLst>
    <p:notesMasterId r:id="rId29"/>
  </p:notesMasterIdLst>
  <p:handoutMasterIdLst>
    <p:handoutMasterId r:id="rId30"/>
  </p:handoutMasterIdLst>
  <p:sldIdLst>
    <p:sldId id="256" r:id="rId8"/>
    <p:sldId id="282" r:id="rId9"/>
    <p:sldId id="259" r:id="rId10"/>
    <p:sldId id="274" r:id="rId11"/>
    <p:sldId id="275" r:id="rId12"/>
    <p:sldId id="276" r:id="rId13"/>
    <p:sldId id="277" r:id="rId14"/>
    <p:sldId id="278" r:id="rId15"/>
    <p:sldId id="288" r:id="rId16"/>
    <p:sldId id="291" r:id="rId17"/>
    <p:sldId id="292" r:id="rId18"/>
    <p:sldId id="293" r:id="rId19"/>
    <p:sldId id="289" r:id="rId20"/>
    <p:sldId id="280" r:id="rId21"/>
    <p:sldId id="281" r:id="rId22"/>
    <p:sldId id="286" r:id="rId23"/>
    <p:sldId id="285" r:id="rId24"/>
    <p:sldId id="283" r:id="rId25"/>
    <p:sldId id="294" r:id="rId26"/>
    <p:sldId id="287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 snapToGrid="0" snapToObjects="1">
      <p:cViewPr>
        <p:scale>
          <a:sx n="78" d="100"/>
          <a:sy n="78" d="100"/>
        </p:scale>
        <p:origin x="-15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3721-2BB9-E449-8855-DB1EDB7A7F90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E37F-65DF-2F40-B86C-0D95321FD0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66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6B40F-1D48-214C-B3ED-13D83F74CBD9}" type="datetime1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7A0A4-37F0-1340-86CA-F84E6CE4B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1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7778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3003E047-29E3-4CE5-A531-0C83076B0DF9}" type="datetimeFigureOut">
              <a:rPr lang="en-AU" smtClean="0"/>
              <a:pPr/>
              <a:t>17/09/2014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9F34C674-BA92-4BE8-91E0-F8FF30ADF6E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315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6867"/>
            <a:ext cx="7772400" cy="192193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6268"/>
            <a:ext cx="8229600" cy="3369732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874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32273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612775"/>
            <a:ext cx="832273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322732" cy="618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7778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600"/>
            <a:ext cx="8229600" cy="4165599"/>
          </a:xfrm>
        </p:spPr>
        <p:txBody>
          <a:bodyPr anchor="ctr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0267"/>
            <a:ext cx="82296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0"/>
            <a:r>
              <a:rPr lang="en-AU" dirty="0" smtClean="0"/>
              <a:t>Second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3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Centre for </a:t>
            </a:r>
            <a:r>
              <a:rPr lang="en-US" dirty="0" err="1" smtClean="0">
                <a:solidFill>
                  <a:schemeClr val="tx2"/>
                </a:solidFill>
              </a:rPr>
              <a:t>eResearch</a:t>
            </a:r>
            <a:r>
              <a:rPr lang="en-US" dirty="0" smtClean="0">
                <a:solidFill>
                  <a:schemeClr val="tx2"/>
                </a:solidFill>
              </a:rPr>
              <a:t> and Digital Innovation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0267"/>
            <a:ext cx="82296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Faculty,</a:t>
            </a:r>
            <a:r>
              <a:rPr lang="en-US" baseline="0" dirty="0" smtClean="0">
                <a:solidFill>
                  <a:schemeClr val="tx2"/>
                </a:solidFill>
              </a:rPr>
              <a:t> school or centre title here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4056"/>
            <a:ext cx="3530600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3067" y="6224056"/>
            <a:ext cx="931333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0267"/>
            <a:ext cx="82296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3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Faculty,</a:t>
            </a:r>
            <a:r>
              <a:rPr lang="en-US" baseline="0" dirty="0" smtClean="0">
                <a:solidFill>
                  <a:schemeClr val="tx2"/>
                </a:solidFill>
              </a:rPr>
              <a:t> school or centre title here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0267"/>
            <a:ext cx="82296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Centre for </a:t>
            </a:r>
            <a:r>
              <a:rPr lang="en-US" dirty="0" err="1" smtClean="0">
                <a:solidFill>
                  <a:schemeClr val="tx2"/>
                </a:solidFill>
              </a:rPr>
              <a:t>eResearch</a:t>
            </a:r>
            <a:r>
              <a:rPr lang="en-US" dirty="0" smtClean="0">
                <a:solidFill>
                  <a:schemeClr val="tx2"/>
                </a:solidFill>
              </a:rPr>
              <a:t> and Digital innovation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4056"/>
            <a:ext cx="3530600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3067" y="6224056"/>
            <a:ext cx="931333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3933"/>
            <a:ext cx="5562600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3933"/>
            <a:ext cx="2133600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1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77787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&gt;"/>
        <a:defRPr sz="2000" kern="1200">
          <a:solidFill>
            <a:srgbClr val="77787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7787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77787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&gt;"/>
        <a:defRPr sz="2000" kern="1200">
          <a:solidFill>
            <a:srgbClr val="77787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7787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3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4699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57800" y="6477000"/>
            <a:ext cx="965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7" r:id="rId5"/>
    <p:sldLayoutId id="2147483679" r:id="rId6"/>
    <p:sldLayoutId id="2147483680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77787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&gt;"/>
        <a:defRPr sz="2000" kern="1200">
          <a:solidFill>
            <a:srgbClr val="77787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7787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0304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virtual groundwater research laboratories through interoperable technologies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693920"/>
            <a:ext cx="7772400" cy="78028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Peter </a:t>
            </a:r>
            <a:r>
              <a:rPr lang="en-US" sz="1600" dirty="0" err="1" smtClean="0"/>
              <a:t>Dahlhaus</a:t>
            </a:r>
            <a:r>
              <a:rPr lang="en-US" sz="1600" dirty="0" smtClean="0"/>
              <a:t>, Helen Thompson, Kirsten McKenna &amp; Rob Milne</a:t>
            </a:r>
          </a:p>
          <a:p>
            <a:r>
              <a:rPr lang="en-US" sz="1600" i="1" dirty="0" smtClean="0"/>
              <a:t>Centre for </a:t>
            </a:r>
            <a:r>
              <a:rPr lang="en-US" sz="1600" i="1" dirty="0" err="1" smtClean="0"/>
              <a:t>eResearch</a:t>
            </a:r>
            <a:r>
              <a:rPr lang="en-US" sz="1600" i="1" dirty="0" smtClean="0"/>
              <a:t> and Digital Innovation (</a:t>
            </a:r>
            <a:r>
              <a:rPr lang="en-US" sz="1600" i="1" dirty="0" err="1" smtClean="0"/>
              <a:t>CeRDI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9" y="4797152"/>
            <a:ext cx="1728191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Links to bore data</a:t>
            </a:r>
            <a:endParaRPr lang="en-A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9100061.JPG"/>
          <p:cNvPicPr>
            <a:picLocks noChangeAspect="1"/>
          </p:cNvPicPr>
          <p:nvPr/>
        </p:nvPicPr>
        <p:blipFill>
          <a:blip r:embed="rId2" cstate="screen">
            <a:lum bright="30000"/>
          </a:blip>
          <a:srcRect t="58799" r="36224"/>
          <a:stretch>
            <a:fillRect/>
          </a:stretch>
        </p:blipFill>
        <p:spPr>
          <a:xfrm>
            <a:off x="6228184" y="5445224"/>
            <a:ext cx="2915816" cy="1412776"/>
          </a:xfrm>
          <a:prstGeom prst="rect">
            <a:avLst/>
          </a:prstGeom>
        </p:spPr>
      </p:pic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6512" y="0"/>
            <a:ext cx="43741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8418" y="220578"/>
            <a:ext cx="4065537" cy="430887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2200" b="1" dirty="0" smtClean="0">
                <a:solidFill>
                  <a:schemeClr val="bg1"/>
                </a:solidFill>
              </a:rPr>
              <a:t>Bore location &amp; construction</a:t>
            </a:r>
            <a:endParaRPr lang="en-AU" sz="2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7187" y="868650"/>
            <a:ext cx="2773516" cy="430887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2200" b="1" dirty="0" smtClean="0">
                <a:solidFill>
                  <a:schemeClr val="bg1"/>
                </a:solidFill>
              </a:rPr>
              <a:t>Aquifer parameters</a:t>
            </a:r>
            <a:endParaRPr lang="en-AU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8044" y="1516722"/>
            <a:ext cx="3141373" cy="430887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2200" b="1" dirty="0" smtClean="0">
                <a:solidFill>
                  <a:schemeClr val="bg1"/>
                </a:solidFill>
              </a:rPr>
              <a:t>Waterlevel monitoring</a:t>
            </a:r>
            <a:endParaRPr lang="en-AU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8044" y="2164794"/>
            <a:ext cx="3483646" cy="461665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2200" b="1" dirty="0" smtClean="0">
                <a:solidFill>
                  <a:schemeClr val="bg1"/>
                </a:solidFill>
              </a:rPr>
              <a:t>Groundwater</a:t>
            </a:r>
            <a:r>
              <a:rPr lang="en-AU" sz="2400" b="1" dirty="0" smtClean="0">
                <a:solidFill>
                  <a:schemeClr val="bg1"/>
                </a:solidFill>
              </a:rPr>
              <a:t> chemistry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8044" y="2812866"/>
            <a:ext cx="2151551" cy="461665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</a:rPr>
              <a:t>Bore </a:t>
            </a:r>
            <a:r>
              <a:rPr lang="en-AU" sz="2200" b="1" dirty="0" smtClean="0">
                <a:solidFill>
                  <a:schemeClr val="bg1"/>
                </a:solidFill>
              </a:rPr>
              <a:t>lithology</a:t>
            </a:r>
            <a:endParaRPr lang="en-AU" sz="2200" b="1" dirty="0">
              <a:solidFill>
                <a:schemeClr val="bg1"/>
              </a:solidFill>
            </a:endParaRPr>
          </a:p>
        </p:txBody>
      </p:sp>
      <p:sp>
        <p:nvSpPr>
          <p:cNvPr id="75" name="Left Brace 74"/>
          <p:cNvSpPr/>
          <p:nvPr/>
        </p:nvSpPr>
        <p:spPr>
          <a:xfrm>
            <a:off x="4732394" y="116634"/>
            <a:ext cx="216024" cy="3924000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Right Arrow 80"/>
          <p:cNvSpPr/>
          <p:nvPr/>
        </p:nvSpPr>
        <p:spPr>
          <a:xfrm rot="9346011">
            <a:off x="2379113" y="6165909"/>
            <a:ext cx="2056663" cy="282454"/>
          </a:xfrm>
          <a:prstGeom prst="rightArrow">
            <a:avLst>
              <a:gd name="adj1" fmla="val 573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TextBox 81"/>
          <p:cNvSpPr txBox="1"/>
          <p:nvPr/>
        </p:nvSpPr>
        <p:spPr>
          <a:xfrm>
            <a:off x="4968044" y="3471391"/>
            <a:ext cx="1848583" cy="430887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2200" b="1" dirty="0" smtClean="0">
                <a:solidFill>
                  <a:schemeClr val="bg1"/>
                </a:solidFill>
              </a:rPr>
              <a:t>Stratigraphy</a:t>
            </a:r>
            <a:endParaRPr lang="en-AU" sz="2200" b="1" dirty="0">
              <a:solidFill>
                <a:schemeClr val="bg1"/>
              </a:solidFill>
            </a:endParaRPr>
          </a:p>
        </p:txBody>
      </p:sp>
      <p:cxnSp>
        <p:nvCxnSpPr>
          <p:cNvPr id="84" name="Elbow Connector 83"/>
          <p:cNvCxnSpPr>
            <a:stCxn id="75" idx="1"/>
          </p:cNvCxnSpPr>
          <p:nvPr/>
        </p:nvCxnSpPr>
        <p:spPr>
          <a:xfrm rot="10800000">
            <a:off x="3508258" y="1412778"/>
            <a:ext cx="1224136" cy="665856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lv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4797152"/>
            <a:ext cx="1333500" cy="714375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211961" y="4293096"/>
            <a:ext cx="229856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Links to: </a:t>
            </a:r>
          </a:p>
          <a:p>
            <a:pPr>
              <a:buFont typeface="Wingdings" pitchFamily="2" charset="2"/>
              <a:buChar char="ü"/>
            </a:pPr>
            <a:r>
              <a:rPr lang="en-AU" sz="2400" b="1" dirty="0" smtClean="0"/>
              <a:t> Photos</a:t>
            </a:r>
          </a:p>
          <a:p>
            <a:pPr>
              <a:buFont typeface="Wingdings" pitchFamily="2" charset="2"/>
              <a:buChar char="ü"/>
            </a:pPr>
            <a:r>
              <a:rPr lang="en-AU" sz="2400" b="1" dirty="0" smtClean="0"/>
              <a:t> Documents</a:t>
            </a:r>
          </a:p>
          <a:p>
            <a:pPr>
              <a:buFont typeface="Wingdings" pitchFamily="2" charset="2"/>
              <a:buChar char="ü"/>
            </a:pPr>
            <a:r>
              <a:rPr lang="en-AU" sz="2400" b="1" dirty="0" smtClean="0"/>
              <a:t> Maps &amp;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CC6_Chemistry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04048" y="764704"/>
            <a:ext cx="4032815" cy="5782952"/>
          </a:xfrm>
          <a:prstGeom prst="rect">
            <a:avLst/>
          </a:prstGeom>
        </p:spPr>
      </p:pic>
      <p:pic>
        <p:nvPicPr>
          <p:cNvPr id="6" name="Picture 5" descr="LCC6_monitoring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7504" y="260648"/>
            <a:ext cx="4608512" cy="576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628800"/>
            <a:ext cx="306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Waterlevel monitoring</a:t>
            </a:r>
            <a:endParaRPr lang="en-A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827" y="404664"/>
            <a:ext cx="321607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Groundwater chemistry</a:t>
            </a:r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880" y="1182624"/>
            <a:ext cx="4752528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Predictions of depth to watertable, groundwater quality, surface elevation and basement elevation</a:t>
            </a:r>
            <a:endParaRPr lang="en-A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27776" y="5230368"/>
            <a:ext cx="201622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e.g. ground-water salinity</a:t>
            </a:r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0680" y="1525631"/>
            <a:ext cx="320264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Interactive 3D views</a:t>
            </a:r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5752" y="1294798"/>
            <a:ext cx="320264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Cross-section tool</a:t>
            </a:r>
            <a:endParaRPr lang="en-A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47"/>
            <a:ext cx="9144000" cy="6764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5805264"/>
            <a:ext cx="6937027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Access to rare spatial data</a:t>
            </a:r>
          </a:p>
          <a:p>
            <a:r>
              <a:rPr lang="en-AU" sz="2800" b="1" dirty="0" smtClean="0"/>
              <a:t>(e.g. Ballarat Water Board maps from 1870) </a:t>
            </a:r>
            <a:endParaRPr lang="en-AU" sz="2800" b="1" dirty="0"/>
          </a:p>
        </p:txBody>
      </p:sp>
      <p:grpSp>
        <p:nvGrpSpPr>
          <p:cNvPr id="2" name="Group 11"/>
          <p:cNvGrpSpPr/>
          <p:nvPr/>
        </p:nvGrpSpPr>
        <p:grpSpPr>
          <a:xfrm>
            <a:off x="4019167" y="4224387"/>
            <a:ext cx="4721487" cy="1474583"/>
            <a:chOff x="4019167" y="4224387"/>
            <a:chExt cx="4721487" cy="1474583"/>
          </a:xfrm>
        </p:grpSpPr>
        <p:sp>
          <p:nvSpPr>
            <p:cNvPr id="11" name="Right Arrow 10"/>
            <p:cNvSpPr/>
            <p:nvPr/>
          </p:nvSpPr>
          <p:spPr>
            <a:xfrm rot="12467546">
              <a:off x="4019167" y="4224387"/>
              <a:ext cx="2591986" cy="43204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 descr="Spri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0" y="4293096"/>
              <a:ext cx="2368454" cy="1405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8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0688" y="1093333"/>
            <a:ext cx="8784976" cy="54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How do we provide access to big and complex data in a way that people can use easily… but without biasing the data? 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How do we incorporate qualitative data and quantitative data into models and maintain accuracy?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How can we harness Citizen Science and include crowd-sourced data and maintain accuracy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Can we use digital technologies to we ensure that we don’t keep repeating the same science?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207" y="354665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err="1" smtClean="0"/>
              <a:t>eResearch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VG architecture 2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013766"/>
            <a:ext cx="9144000" cy="5844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398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System architecture</a:t>
            </a:r>
            <a:endParaRPr lang="en-AU" sz="2800" b="1" dirty="0"/>
          </a:p>
        </p:txBody>
      </p:sp>
      <p:pic>
        <p:nvPicPr>
          <p:cNvPr id="7" name="Picture 6" descr="VVG Logo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30"/>
            <a:ext cx="2880000" cy="504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3720" y="0"/>
            <a:ext cx="2520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function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803" y="4043819"/>
            <a:ext cx="8576387" cy="267765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Branching into other data sets:</a:t>
            </a:r>
          </a:p>
          <a:p>
            <a:r>
              <a:rPr lang="en-AU" sz="2800" b="1" dirty="0" smtClean="0"/>
              <a:t>soils, agriculture, biodiversity, fire, history, etc.</a:t>
            </a:r>
          </a:p>
          <a:p>
            <a:endParaRPr lang="en-AU" sz="2800" b="1" dirty="0"/>
          </a:p>
          <a:p>
            <a:r>
              <a:rPr lang="en-AU" sz="2800" b="1" dirty="0" smtClean="0"/>
              <a:t>Allows integration of cross-disciplinary data sets</a:t>
            </a:r>
          </a:p>
          <a:p>
            <a:endParaRPr lang="en-AU" sz="2800" b="1" dirty="0"/>
          </a:p>
          <a:p>
            <a:r>
              <a:rPr lang="en-AU" sz="2800" b="1" dirty="0" smtClean="0"/>
              <a:t>New discoveries</a:t>
            </a:r>
            <a:endParaRPr lang="en-A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38925" y="1981122"/>
            <a:ext cx="523733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3600" dirty="0" smtClean="0"/>
              <a:t>spatial.federation.edu.au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4139426"/>
            <a:ext cx="208262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b="1" i="1" dirty="0" smtClean="0"/>
              <a:t>Data, information</a:t>
            </a:r>
            <a:endParaRPr lang="en-A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1608113"/>
            <a:ext cx="2723823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b="1" i="1" dirty="0" smtClean="0"/>
              <a:t>Access, use, extension</a:t>
            </a:r>
            <a:endParaRPr lang="en-AU" b="1" i="1" dirty="0"/>
          </a:p>
        </p:txBody>
      </p:sp>
      <p:sp>
        <p:nvSpPr>
          <p:cNvPr id="9" name="Left-Right Arrow 8"/>
          <p:cNvSpPr/>
          <p:nvPr/>
        </p:nvSpPr>
        <p:spPr>
          <a:xfrm rot="16200000">
            <a:off x="594597" y="2680186"/>
            <a:ext cx="2212422" cy="80694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</a:t>
            </a:r>
            <a:endParaRPr lang="en-A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399" y="550059"/>
            <a:ext cx="807720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End users, e.g.  Browser, mobile application, desktop application, etc. </a:t>
            </a:r>
          </a:p>
          <a:p>
            <a:r>
              <a:rPr lang="en-AU" dirty="0" smtClean="0"/>
              <a:t>Used by:  government, business, media outlet, researcher, farmer, citizen, etc.  </a:t>
            </a:r>
            <a:endParaRPr lang="en-AU" dirty="0"/>
          </a:p>
        </p:txBody>
      </p:sp>
      <p:sp>
        <p:nvSpPr>
          <p:cNvPr id="11" name="Down Arrow 10"/>
          <p:cNvSpPr/>
          <p:nvPr/>
        </p:nvSpPr>
        <p:spPr>
          <a:xfrm flipV="1">
            <a:off x="3555128" y="1196390"/>
            <a:ext cx="2052000" cy="100811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Cloud 13"/>
          <p:cNvSpPr/>
          <p:nvPr/>
        </p:nvSpPr>
        <p:spPr>
          <a:xfrm>
            <a:off x="2777550" y="1711478"/>
            <a:ext cx="3208722" cy="279728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smtClean="0">
              <a:solidFill>
                <a:schemeClr val="tx1"/>
              </a:solidFill>
            </a:endParaRPr>
          </a:p>
          <a:p>
            <a:pPr algn="ctr"/>
            <a:endParaRPr lang="en-AU" sz="1400" i="1" dirty="0" smtClean="0">
              <a:solidFill>
                <a:schemeClr val="tx1"/>
              </a:solidFill>
            </a:endParaRPr>
          </a:p>
          <a:p>
            <a:pPr algn="ctr"/>
            <a:r>
              <a:rPr lang="en-AU" sz="1400" i="1" dirty="0" smtClean="0">
                <a:solidFill>
                  <a:schemeClr val="tx1"/>
                </a:solidFill>
              </a:rPr>
              <a:t>Output as:</a:t>
            </a:r>
            <a:r>
              <a:rPr lang="en-AU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web services (W3C, OGC compliant)</a:t>
            </a:r>
          </a:p>
          <a:p>
            <a:pPr algn="ctr"/>
            <a:endParaRPr lang="en-AU" sz="1400" dirty="0" smtClean="0">
              <a:solidFill>
                <a:schemeClr val="tx1"/>
              </a:solidFill>
            </a:endParaRPr>
          </a:p>
          <a:p>
            <a:pPr algn="ctr"/>
            <a:r>
              <a:rPr lang="en-AU" sz="1400" i="1" dirty="0" smtClean="0">
                <a:solidFill>
                  <a:schemeClr val="tx1"/>
                </a:solidFill>
              </a:rPr>
              <a:t>Input as:</a:t>
            </a:r>
            <a:r>
              <a:rPr lang="en-AU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Data, map layers, grids, text and imagery in native format (or web services)</a:t>
            </a:r>
          </a:p>
          <a:p>
            <a:pPr algn="ctr"/>
            <a:endParaRPr lang="en-AU" sz="1400" dirty="0" smtClean="0">
              <a:solidFill>
                <a:schemeClr val="tx1"/>
              </a:solidFill>
            </a:endParaRPr>
          </a:p>
          <a:p>
            <a:pPr algn="ctr"/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2024" y="1999511"/>
            <a:ext cx="1869976" cy="30951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Organisation  data</a:t>
            </a:r>
          </a:p>
          <a:p>
            <a:pPr algn="ctr"/>
            <a:endParaRPr lang="en-AU" b="1" dirty="0" smtClean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Groundwater data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Geological data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Soil data</a:t>
            </a:r>
          </a:p>
          <a:p>
            <a:pPr algn="ctr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4557" y="5437631"/>
            <a:ext cx="399803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/>
              <a:t>Third party</a:t>
            </a:r>
            <a:r>
              <a:rPr lang="en-AU" dirty="0" smtClean="0"/>
              <a:t>, e.g. State agencies, research organisations, consultancies, business, etc. </a:t>
            </a:r>
            <a:endParaRPr lang="en-AU" dirty="0"/>
          </a:p>
        </p:txBody>
      </p:sp>
      <p:sp>
        <p:nvSpPr>
          <p:cNvPr id="18" name="Right Arrow 17"/>
          <p:cNvSpPr/>
          <p:nvPr/>
        </p:nvSpPr>
        <p:spPr>
          <a:xfrm rot="18769149">
            <a:off x="2360187" y="4282623"/>
            <a:ext cx="1472810" cy="64807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1196751" y="4614670"/>
            <a:ext cx="1580799" cy="16459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>
                    <a:lumMod val="50000"/>
                  </a:schemeClr>
                </a:solidFill>
              </a:rPr>
              <a:t>Crowd sourced data</a:t>
            </a:r>
            <a:endParaRPr lang="en-A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3870181" y="4510658"/>
            <a:ext cx="1205872" cy="64807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Bent-Up Arrow 11"/>
          <p:cNvSpPr/>
          <p:nvPr/>
        </p:nvSpPr>
        <p:spPr>
          <a:xfrm flipH="1">
            <a:off x="4797152" y="3938016"/>
            <a:ext cx="1354872" cy="826768"/>
          </a:xfrm>
          <a:prstGeom prst="bentUpArrow">
            <a:avLst>
              <a:gd name="adj1" fmla="val 27205"/>
              <a:gd name="adj2" fmla="val 2500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743"/>
            <a:ext cx="9144000" cy="563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19328"/>
            <a:ext cx="9144000" cy="56630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Geological Survey of Canada (GSC), Canada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United State Geological Survey (USGS), USA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Commonwealth Scientific and Industrial Research Organisation (CSIRO), Australia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European Commission, Directorate General – Joint Research Centre (JRC), European Union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Federation University Australia (FedUni), Australia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Geological Surveys of Germany (GSG), Germany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British Geological Survey (BGS), U.K.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Bureau de Recherche </a:t>
            </a:r>
            <a:r>
              <a:rPr lang="en-AU" b="1" dirty="0" err="1" smtClean="0"/>
              <a:t>Géologiques</a:t>
            </a:r>
            <a:r>
              <a:rPr lang="en-AU" b="1" dirty="0" smtClean="0"/>
              <a:t> et </a:t>
            </a:r>
            <a:r>
              <a:rPr lang="en-AU" b="1" dirty="0" err="1" smtClean="0"/>
              <a:t>Minières</a:t>
            </a:r>
            <a:r>
              <a:rPr lang="en-AU" b="1" dirty="0" smtClean="0"/>
              <a:t> (BRGM), France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International Groundwater Resources Assessment Centre (IGRAC), UNESCO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Salzburg University (U Salzburg), Austria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Bureau of Meteorology (BoM), Australia</a:t>
            </a:r>
          </a:p>
          <a:p>
            <a:pPr marL="360363" indent="-266700">
              <a:spcAft>
                <a:spcPts val="1200"/>
              </a:spcAft>
              <a:buFont typeface="Wingdings" pitchFamily="2" charset="2"/>
              <a:buChar char="ü"/>
            </a:pPr>
            <a:r>
              <a:rPr lang="en-AU" b="1" dirty="0" smtClean="0"/>
              <a:t>Polish Geological Institute (PGI), Poland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08861" y="0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Participants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612844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000" dirty="0" smtClean="0"/>
              <a:t>Groundwater </a:t>
            </a:r>
            <a:r>
              <a:rPr lang="en-AU" sz="2000" dirty="0" err="1" smtClean="0"/>
              <a:t>Markup</a:t>
            </a:r>
            <a:r>
              <a:rPr lang="en-AU" sz="2000" dirty="0" smtClean="0"/>
              <a:t> Language - GroundWaterML2.0 (GWML2) is designed to enable a variety of data exchange scenarios. These scenarios are captured by its five motivating use cases, including:</a:t>
            </a:r>
          </a:p>
          <a:p>
            <a:pPr>
              <a:spcAft>
                <a:spcPts val="1200"/>
              </a:spcAft>
            </a:pPr>
            <a:r>
              <a:rPr lang="en-AU" sz="2000" dirty="0" smtClean="0"/>
              <a:t>(1) a </a:t>
            </a:r>
            <a:r>
              <a:rPr lang="en-AU" sz="2400" b="1" dirty="0" smtClean="0"/>
              <a:t>commercial use-case</a:t>
            </a:r>
            <a:r>
              <a:rPr lang="en-AU" sz="2000" dirty="0" smtClean="0"/>
              <a:t> focused on drilling water wells with knowledge of aquifers, </a:t>
            </a:r>
          </a:p>
          <a:p>
            <a:pPr>
              <a:spcAft>
                <a:spcPts val="1200"/>
              </a:spcAft>
            </a:pPr>
            <a:r>
              <a:rPr lang="en-AU" sz="2000" dirty="0" smtClean="0"/>
              <a:t>(2) a </a:t>
            </a:r>
            <a:r>
              <a:rPr lang="en-AU" sz="2400" b="1" dirty="0" smtClean="0"/>
              <a:t>policy use case</a:t>
            </a:r>
            <a:r>
              <a:rPr lang="en-AU" sz="2000" dirty="0" smtClean="0"/>
              <a:t> concerned with the management of groundwater resources, </a:t>
            </a:r>
          </a:p>
          <a:p>
            <a:pPr>
              <a:spcAft>
                <a:spcPts val="1200"/>
              </a:spcAft>
            </a:pPr>
            <a:r>
              <a:rPr lang="en-AU" sz="2000" dirty="0" smtClean="0"/>
              <a:t>(3) an </a:t>
            </a:r>
            <a:r>
              <a:rPr lang="en-AU" sz="2400" b="1" dirty="0" smtClean="0"/>
              <a:t>environmental use-case</a:t>
            </a:r>
            <a:r>
              <a:rPr lang="en-AU" sz="2000" dirty="0" smtClean="0"/>
              <a:t> that considers the role of groundwater in natural eco-systems, </a:t>
            </a:r>
          </a:p>
          <a:p>
            <a:pPr>
              <a:spcAft>
                <a:spcPts val="1200"/>
              </a:spcAft>
            </a:pPr>
            <a:r>
              <a:rPr lang="en-AU" sz="2000" dirty="0" smtClean="0"/>
              <a:t>(4) a </a:t>
            </a:r>
            <a:r>
              <a:rPr lang="en-AU" sz="2400" b="1" dirty="0" smtClean="0"/>
              <a:t>scientific use-case</a:t>
            </a:r>
            <a:r>
              <a:rPr lang="en-AU" sz="2000" dirty="0" smtClean="0"/>
              <a:t> concerned with </a:t>
            </a:r>
            <a:r>
              <a:rPr lang="en-AU" sz="2000" dirty="0" err="1" smtClean="0"/>
              <a:t>modeling</a:t>
            </a:r>
            <a:r>
              <a:rPr lang="en-AU" sz="2000" dirty="0" smtClean="0"/>
              <a:t> groundwater systems, and </a:t>
            </a:r>
          </a:p>
          <a:p>
            <a:pPr>
              <a:spcAft>
                <a:spcPts val="1200"/>
              </a:spcAft>
            </a:pPr>
            <a:r>
              <a:rPr lang="en-AU" sz="2000" dirty="0" smtClean="0"/>
              <a:t>(5) a </a:t>
            </a:r>
            <a:r>
              <a:rPr lang="en-AU" sz="2400" b="1" dirty="0" smtClean="0"/>
              <a:t>technologic use-case</a:t>
            </a:r>
            <a:r>
              <a:rPr lang="en-AU" sz="2000" dirty="0" smtClean="0"/>
              <a:t> concerned with interoperability between diverse information systems and associated data formats.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Pages from GroundWaterML2_v0.3.1_DRA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7359" y="0"/>
            <a:ext cx="545664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512" y="0"/>
            <a:ext cx="345638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2000" dirty="0" smtClean="0"/>
              <a:t>The GroundWaterML2 schemas are organized into 5 modular packages: </a:t>
            </a:r>
          </a:p>
          <a:p>
            <a:pPr>
              <a:spcAft>
                <a:spcPts val="600"/>
              </a:spcAft>
            </a:pPr>
            <a:r>
              <a:rPr lang="en-AU" sz="2000" dirty="0" smtClean="0"/>
              <a:t>(1) </a:t>
            </a:r>
            <a:r>
              <a:rPr lang="en-AU" sz="2000" b="1" dirty="0" smtClean="0"/>
              <a:t>Nucleus:</a:t>
            </a:r>
            <a:r>
              <a:rPr lang="en-AU" sz="2000" dirty="0" smtClean="0"/>
              <a:t> core elements such as aquifers, their pores, and fluid bodies. </a:t>
            </a:r>
          </a:p>
          <a:p>
            <a:pPr>
              <a:spcAft>
                <a:spcPts val="600"/>
              </a:spcAft>
            </a:pPr>
            <a:r>
              <a:rPr lang="en-AU" sz="2000" dirty="0" smtClean="0"/>
              <a:t>(2) </a:t>
            </a:r>
            <a:r>
              <a:rPr lang="en-AU" sz="2000" b="1" dirty="0" smtClean="0"/>
              <a:t>Constituent</a:t>
            </a:r>
            <a:r>
              <a:rPr lang="en-AU" sz="2000" dirty="0" smtClean="0"/>
              <a:t>: the biologic, chemical, and material elements of a fluid body.</a:t>
            </a:r>
          </a:p>
          <a:p>
            <a:pPr>
              <a:spcAft>
                <a:spcPts val="600"/>
              </a:spcAft>
            </a:pPr>
            <a:r>
              <a:rPr lang="en-AU" sz="2000" dirty="0" smtClean="0"/>
              <a:t>(3) </a:t>
            </a:r>
            <a:r>
              <a:rPr lang="en-AU" sz="2000" b="1" dirty="0" smtClean="0"/>
              <a:t>Flow:</a:t>
            </a:r>
            <a:r>
              <a:rPr lang="en-AU" sz="2000" dirty="0" smtClean="0"/>
              <a:t> groundwater flow within and between containers.</a:t>
            </a:r>
          </a:p>
          <a:p>
            <a:pPr>
              <a:spcAft>
                <a:spcPts val="600"/>
              </a:spcAft>
            </a:pPr>
            <a:r>
              <a:rPr lang="en-AU" sz="2000" dirty="0" smtClean="0"/>
              <a:t>(4) </a:t>
            </a:r>
            <a:r>
              <a:rPr lang="en-AU" sz="2000" b="1" dirty="0" smtClean="0"/>
              <a:t>Well:</a:t>
            </a:r>
            <a:r>
              <a:rPr lang="en-AU" sz="2000" dirty="0" smtClean="0"/>
              <a:t> water wells, springs, and monitoring sites.</a:t>
            </a:r>
          </a:p>
          <a:p>
            <a:pPr>
              <a:spcAft>
                <a:spcPts val="600"/>
              </a:spcAft>
            </a:pPr>
            <a:r>
              <a:rPr lang="en-AU" sz="2000" dirty="0" smtClean="0"/>
              <a:t>(5) </a:t>
            </a:r>
            <a:r>
              <a:rPr lang="en-AU" sz="2000" b="1" dirty="0" err="1" smtClean="0"/>
              <a:t>WellConstruction</a:t>
            </a:r>
            <a:r>
              <a:rPr lang="en-AU" sz="2000" b="1" dirty="0" smtClean="0"/>
              <a:t>:</a:t>
            </a:r>
            <a:r>
              <a:rPr lang="en-AU" sz="2000" dirty="0" smtClean="0"/>
              <a:t> the components used to construct a well.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40436" y="56648"/>
            <a:ext cx="692727" cy="298017"/>
          </a:xfrm>
        </p:spPr>
        <p:txBody>
          <a:bodyPr>
            <a:normAutofit fontScale="90000"/>
          </a:bodyPr>
          <a:lstStyle/>
          <a:p>
            <a:r>
              <a:rPr lang="en-AU" sz="1400" dirty="0" err="1" smtClean="0">
                <a:solidFill>
                  <a:schemeClr val="bg1">
                    <a:lumMod val="65000"/>
                  </a:schemeClr>
                </a:solidFill>
              </a:rPr>
              <a:t>CeRDI</a:t>
            </a:r>
            <a:endParaRPr lang="en-A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3933"/>
            <a:ext cx="7235953" cy="227542"/>
          </a:xfrm>
        </p:spPr>
        <p:txBody>
          <a:bodyPr/>
          <a:lstStyle/>
          <a:p>
            <a:r>
              <a:rPr lang="en-AU" i="1" dirty="0" smtClean="0">
                <a:solidFill>
                  <a:srgbClr val="0070C0"/>
                </a:solidFill>
              </a:rPr>
              <a:t>Groundwater: Challenges and Strategies - 41</a:t>
            </a:r>
            <a:r>
              <a:rPr lang="en-AU" i="1" baseline="30000" dirty="0" smtClean="0">
                <a:solidFill>
                  <a:srgbClr val="0070C0"/>
                </a:solidFill>
              </a:rPr>
              <a:t>st</a:t>
            </a:r>
            <a:r>
              <a:rPr lang="en-AU" i="1" dirty="0" smtClean="0">
                <a:solidFill>
                  <a:srgbClr val="0070C0"/>
                </a:solidFill>
              </a:rPr>
              <a:t> IAH  International Congress, Marrakech, September 15-19, 2014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1392" y="3011424"/>
            <a:ext cx="6650218" cy="110799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www.vvg.org.au</a:t>
            </a:r>
            <a:endParaRPr lang="en-A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90963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412776"/>
            <a:ext cx="1944216" cy="224676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Bores from 4 different databases + springs</a:t>
            </a:r>
            <a:endParaRPr lang="en-A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Uni_4to3_Template_2013 (1)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dU Divider A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dU Cover B">
  <a:themeElements>
    <a:clrScheme name="Custom 2">
      <a:dk1>
        <a:srgbClr val="004A8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edU Divider B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edU Footer A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edU Footer B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FedU Footer C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FedUni_4to3_Template_2013 (1)</Template>
  <TotalTime>2327</TotalTime>
  <Words>856</Words>
  <Application>Microsoft Office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FedUni_4to3_Template_2013 (1)</vt:lpstr>
      <vt:lpstr>FedU Divider A</vt:lpstr>
      <vt:lpstr>FedU Cover B</vt:lpstr>
      <vt:lpstr>FedU Divider B</vt:lpstr>
      <vt:lpstr>FedU Footer A</vt:lpstr>
      <vt:lpstr>FedU Footer B</vt:lpstr>
      <vt:lpstr>FedU Footer C</vt:lpstr>
      <vt:lpstr>Creating virtual groundwater research laboratories through interoperable technologies</vt:lpstr>
      <vt:lpstr>CeRDI</vt:lpstr>
      <vt:lpstr>CeRDI</vt:lpstr>
      <vt:lpstr>CeRDI</vt:lpstr>
      <vt:lpstr>CeRDI</vt:lpstr>
      <vt:lpstr>CeRDI</vt:lpstr>
      <vt:lpstr>CeRDI</vt:lpstr>
      <vt:lpstr>CeRDI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CeRDI</vt:lpstr>
      <vt:lpstr>CeRDI</vt:lpstr>
      <vt:lpstr>CeRDI</vt:lpstr>
      <vt:lpstr>CeRDI</vt:lpstr>
      <vt:lpstr>CeRDI</vt:lpstr>
      <vt:lpstr>PowerPoint Presentation</vt:lpstr>
      <vt:lpstr>PowerPoint Presentation</vt:lpstr>
      <vt:lpstr>CeRDI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Dahlhaus</dc:creator>
  <cp:lastModifiedBy>R830</cp:lastModifiedBy>
  <cp:revision>117</cp:revision>
  <dcterms:created xsi:type="dcterms:W3CDTF">2014-09-01T03:55:26Z</dcterms:created>
  <dcterms:modified xsi:type="dcterms:W3CDTF">2014-09-16T15:40:28Z</dcterms:modified>
</cp:coreProperties>
</file>